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0" r:id="rId5"/>
    <p:sldId id="263" r:id="rId6"/>
    <p:sldId id="261"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579" autoAdjust="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l-GR" dirty="0" err="1" smtClean="0"/>
              <a:t>Kλικ</a:t>
            </a:r>
            <a:r>
              <a:rPr lang="el-GR" dirty="0" smtClean="0"/>
              <a:t> για επεξεργασία του τίτλου</a:t>
            </a:r>
            <a:endParaRPr lang="en-US" dirty="0"/>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148BED1-7BE3-4620-98B3-FC587FEA6D83}"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6A6D48C-C8EA-4F5F-937E-9A0FBECFCAAF}" type="slidenum">
              <a:rPr lang="en-US" smtClean="0"/>
              <a:pPr/>
              <a:t>‹#›</a:t>
            </a:fld>
            <a:endParaRPr lang="en-US"/>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03B136C-91A0-4B54-B996-E29D3B08469C}" type="datetimeFigureOut">
              <a:rPr lang="en-US" smtClean="0"/>
              <a:pPr/>
              <a:t>1/26/2016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1A98A593-90A9-4364-8841-A8C54528B3E7}" type="slidenum">
              <a:rPr lang="en-US" smtClean="0"/>
              <a:pPr/>
              <a:t>‹#›</a:t>
            </a:fld>
            <a:endParaRPr lang="en-US"/>
          </a:p>
        </p:txBody>
      </p:sp>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n-US" dirty="0"/>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B136C-91A0-4B54-B996-E29D3B08469C}" type="datetimeFigureOut">
              <a:rPr lang="en-US" smtClean="0"/>
              <a:pPr/>
              <a:t>1/26/2016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8A593-90A9-4364-8841-A8C54528B3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split/>
  </p:transition>
  <p:txStyles>
    <p:titleStyle>
      <a:lvl1pPr algn="ctr" defTabSz="914400" rtl="0" eaLnBrk="1" latinLnBrk="0" hangingPunct="1">
        <a:spcBef>
          <a:spcPct val="0"/>
        </a:spcBef>
        <a:buNone/>
        <a:defRPr sz="44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Tx/>
        <a:buBlip>
          <a:blip r:embed="rId15"/>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5"/>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5"/>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869160"/>
            <a:ext cx="8208912" cy="1728192"/>
          </a:xfrm>
        </p:spPr>
        <p:txBody>
          <a:bodyPr>
            <a:normAutofit/>
          </a:bodyPr>
          <a:lstStyle/>
          <a:p>
            <a:pPr marR="0" rtl="0"/>
            <a:r>
              <a:rPr lang="el-GR" sz="2800" b="1" baseline="0" dirty="0" smtClean="0">
                <a:solidFill>
                  <a:schemeClr val="tx1"/>
                </a:solidFill>
                <a:latin typeface="Times New Roman"/>
              </a:rPr>
              <a:t>25 Φεβρουαρίου 1841 – 3 Δεκεμβρίου 1919 </a:t>
            </a:r>
            <a:r>
              <a:rPr lang="en-US" sz="2800" b="1" baseline="0" dirty="0" smtClean="0">
                <a:solidFill>
                  <a:schemeClr val="tx1"/>
                </a:solidFill>
                <a:latin typeface="Times New Roman"/>
              </a:rPr>
              <a:t/>
            </a:r>
            <a:br>
              <a:rPr lang="en-US" sz="2800" b="1" baseline="0" dirty="0" smtClean="0">
                <a:solidFill>
                  <a:schemeClr val="tx1"/>
                </a:solidFill>
                <a:latin typeface="Times New Roman"/>
              </a:rPr>
            </a:br>
            <a:r>
              <a:rPr lang="el-GR" sz="2800" b="1" baseline="0" dirty="0" smtClean="0">
                <a:solidFill>
                  <a:schemeClr val="tx1"/>
                </a:solidFill>
                <a:latin typeface="Times New Roman"/>
              </a:rPr>
              <a:t> </a:t>
            </a:r>
            <a:r>
              <a:rPr lang="el-GR" sz="2800" b="1" i="1" baseline="0" dirty="0" smtClean="0">
                <a:solidFill>
                  <a:schemeClr val="tx1"/>
                </a:solidFill>
                <a:latin typeface="Times New Roman"/>
              </a:rPr>
              <a:t>Γάλλος ζωγράφος και εκπρόσωπος</a:t>
            </a:r>
            <a:r>
              <a:rPr lang="en-US" sz="2800" b="1" i="1" baseline="0" dirty="0" smtClean="0">
                <a:solidFill>
                  <a:schemeClr val="tx1"/>
                </a:solidFill>
                <a:latin typeface="Times New Roman"/>
              </a:rPr>
              <a:t/>
            </a:r>
            <a:br>
              <a:rPr lang="en-US" sz="2800" b="1" i="1" baseline="0" dirty="0" smtClean="0">
                <a:solidFill>
                  <a:schemeClr val="tx1"/>
                </a:solidFill>
                <a:latin typeface="Times New Roman"/>
              </a:rPr>
            </a:br>
            <a:r>
              <a:rPr lang="el-GR" sz="2800" b="1" i="1" baseline="0" dirty="0" smtClean="0">
                <a:solidFill>
                  <a:schemeClr val="tx1"/>
                </a:solidFill>
                <a:latin typeface="Times New Roman"/>
              </a:rPr>
              <a:t>του ιμπρεσιονισμού</a:t>
            </a:r>
          </a:p>
        </p:txBody>
      </p:sp>
      <p:sp>
        <p:nvSpPr>
          <p:cNvPr id="4" name="3 - Ορθογώνιο"/>
          <p:cNvSpPr/>
          <p:nvPr/>
        </p:nvSpPr>
        <p:spPr>
          <a:xfrm>
            <a:off x="1187624" y="260648"/>
            <a:ext cx="6408712" cy="584775"/>
          </a:xfrm>
          <a:prstGeom prst="rect">
            <a:avLst/>
          </a:prstGeom>
        </p:spPr>
        <p:txBody>
          <a:bodyPr wrap="square">
            <a:spAutoFit/>
          </a:bodyPr>
          <a:lstStyle/>
          <a:p>
            <a:pPr algn="ctr"/>
            <a:r>
              <a:rPr lang="el-GR" sz="3200"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O Πιερ </a:t>
            </a:r>
            <a:r>
              <a:rPr lang="el-GR" sz="3200" cap="all"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Ωγκ</a:t>
            </a:r>
            <a:r>
              <a:rPr lang="en-US" sz="3200"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y</a:t>
            </a:r>
            <a:r>
              <a:rPr lang="el-GR" sz="3200"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στ </a:t>
            </a:r>
            <a:r>
              <a:rPr lang="el-GR" sz="3200" cap="all"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Ρενου</a:t>
            </a:r>
            <a:r>
              <a:rPr lang="en-US" sz="3200"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a</a:t>
            </a:r>
            <a:r>
              <a:rPr lang="el-GR" sz="3200"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ρ </a:t>
            </a:r>
            <a:endParaRPr lang="en-US" sz="3200" dirty="0"/>
          </a:p>
        </p:txBody>
      </p:sp>
      <p:sp>
        <p:nvSpPr>
          <p:cNvPr id="5" name="4 - Ορθογώνιο"/>
          <p:cNvSpPr/>
          <p:nvPr/>
        </p:nvSpPr>
        <p:spPr>
          <a:xfrm>
            <a:off x="2555776" y="692696"/>
            <a:ext cx="3888432" cy="523220"/>
          </a:xfrm>
          <a:prstGeom prst="rect">
            <a:avLst/>
          </a:prstGeom>
        </p:spPr>
        <p:txBody>
          <a:bodyPr wrap="square">
            <a:spAutoFit/>
          </a:bodyPr>
          <a:lstStyle/>
          <a:p>
            <a:r>
              <a:rPr lang="el-GR" sz="2800" i="1" baseline="0" dirty="0" smtClean="0">
                <a:solidFill>
                  <a:schemeClr val="tx1"/>
                </a:solidFill>
                <a:latin typeface="Times New Roman"/>
              </a:rPr>
              <a:t>Pierre </a:t>
            </a:r>
            <a:r>
              <a:rPr lang="el-GR" sz="2800" i="1" baseline="0" dirty="0" err="1" smtClean="0">
                <a:solidFill>
                  <a:schemeClr val="tx1"/>
                </a:solidFill>
                <a:latin typeface="Times New Roman"/>
              </a:rPr>
              <a:t>Auguste</a:t>
            </a:r>
            <a:r>
              <a:rPr lang="el-GR" sz="2800" i="1" baseline="0" dirty="0" smtClean="0">
                <a:solidFill>
                  <a:schemeClr val="tx1"/>
                </a:solidFill>
                <a:latin typeface="Times New Roman"/>
              </a:rPr>
              <a:t> </a:t>
            </a:r>
            <a:r>
              <a:rPr lang="el-GR" sz="2800" i="1" baseline="0" dirty="0" err="1" smtClean="0">
                <a:solidFill>
                  <a:schemeClr val="tx1"/>
                </a:solidFill>
                <a:latin typeface="Times New Roman"/>
              </a:rPr>
              <a:t>Renoir</a:t>
            </a:r>
            <a:endParaRPr lang="en-US" sz="2800" i="1" dirty="0"/>
          </a:p>
        </p:txBody>
      </p:sp>
      <p:pic>
        <p:nvPicPr>
          <p:cNvPr id="6" name="5 - Εικόνα" descr="49547-renoir140.jpg"/>
          <p:cNvPicPr>
            <a:picLocks noChangeAspect="1"/>
          </p:cNvPicPr>
          <p:nvPr/>
        </p:nvPicPr>
        <p:blipFill>
          <a:blip r:embed="rId2" cstate="print"/>
          <a:stretch>
            <a:fillRect/>
          </a:stretch>
        </p:blipFill>
        <p:spPr>
          <a:xfrm>
            <a:off x="899592" y="1268760"/>
            <a:ext cx="7200800" cy="36797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R="0" rtl="0"/>
            <a:r>
              <a:rPr lang="el-GR" b="1" baseline="0" smtClean="0">
                <a:solidFill>
                  <a:schemeClr val="tx1"/>
                </a:solidFill>
                <a:latin typeface="Times New Roman"/>
              </a:rPr>
              <a:t>Ιμπρεσιονισμός</a:t>
            </a:r>
            <a:endParaRPr lang="en-US" b="1" baseline="0" smtClean="0">
              <a:solidFill>
                <a:schemeClr val="tx1"/>
              </a:solidFill>
              <a:latin typeface="Times New Roman"/>
            </a:endParaRPr>
          </a:p>
        </p:txBody>
      </p:sp>
      <p:sp>
        <p:nvSpPr>
          <p:cNvPr id="3" name="2 - Θέση κειμένου"/>
          <p:cNvSpPr>
            <a:spLocks noGrp="1"/>
          </p:cNvSpPr>
          <p:nvPr>
            <p:ph type="body" idx="1"/>
          </p:nvPr>
        </p:nvSpPr>
        <p:spPr>
          <a:xfrm>
            <a:off x="323528" y="1484784"/>
            <a:ext cx="8064896" cy="4896544"/>
          </a:xfrm>
        </p:spPr>
        <p:txBody>
          <a:bodyPr numCol="1">
            <a:normAutofit fontScale="85000" lnSpcReduction="20000"/>
          </a:bodyPr>
          <a:lstStyle/>
          <a:p>
            <a:pPr marR="0" lvl="0" indent="0" algn="just" rtl="0">
              <a:buNone/>
            </a:pPr>
            <a:r>
              <a:rPr lang="el-GR" i="1" baseline="0" dirty="0" smtClean="0">
                <a:solidFill>
                  <a:schemeClr val="tx1"/>
                </a:solidFill>
                <a:latin typeface="Times New Roman"/>
              </a:rPr>
              <a:t>Ο Ιμπρεσιονισμός είναι καλλιτεχνικό ρεύμα που αναπτύχθηκε στο δεύτερο μισό του 19ου αιώνα. Αν και αρχικά καλλιεργήθηκε στο χώρο της ζωγραφικής, επηρέασε τόσο τη λογοτεχνία όσο και τη μουσική. Ο όρος Ιμπρεσιονισμός (</a:t>
            </a:r>
            <a:r>
              <a:rPr lang="el-GR" i="1" baseline="0" dirty="0" err="1" smtClean="0">
                <a:solidFill>
                  <a:schemeClr val="tx1"/>
                </a:solidFill>
                <a:latin typeface="Times New Roman"/>
              </a:rPr>
              <a:t>Impressionism</a:t>
            </a:r>
            <a:r>
              <a:rPr lang="el-GR" i="1" baseline="0" dirty="0" smtClean="0">
                <a:solidFill>
                  <a:schemeClr val="tx1"/>
                </a:solidFill>
                <a:latin typeface="Times New Roman"/>
              </a:rPr>
              <a:t>) πιθανόν προήλθε από το έργο του Κλωντ Μονέ </a:t>
            </a:r>
            <a:r>
              <a:rPr lang="el-GR" i="1" baseline="0" dirty="0" err="1" smtClean="0">
                <a:solidFill>
                  <a:schemeClr val="tx1"/>
                </a:solidFill>
                <a:latin typeface="Times New Roman"/>
              </a:rPr>
              <a:t>Impression</a:t>
            </a:r>
            <a:r>
              <a:rPr lang="el-GR" i="1" baseline="0" dirty="0" smtClean="0">
                <a:solidFill>
                  <a:schemeClr val="tx1"/>
                </a:solidFill>
                <a:latin typeface="Times New Roman"/>
              </a:rPr>
              <a:t>, </a:t>
            </a:r>
            <a:r>
              <a:rPr lang="el-GR" i="1" baseline="0" dirty="0" err="1" smtClean="0">
                <a:solidFill>
                  <a:schemeClr val="tx1"/>
                </a:solidFill>
                <a:latin typeface="Times New Roman"/>
              </a:rPr>
              <a:t>Sunrise</a:t>
            </a:r>
            <a:r>
              <a:rPr lang="el-GR" i="1" baseline="0" dirty="0" smtClean="0">
                <a:solidFill>
                  <a:schemeClr val="tx1"/>
                </a:solidFill>
                <a:latin typeface="Times New Roman"/>
              </a:rPr>
              <a:t>. Κύριο χαρακτηριστικό του ιμπρεσιονισμού στη ζωγραφική είναι τα ζωντανά χρώματα (κυρίως με χρήση των βασικών χρωμάτων), οι συνθέσεις σε εξωτερικούς χώρους, συχνά υπό ασυνήθιστες οπτικές γωνίες και η έμφαση στην αναπαράσταση του φωτός. Οι ιμπρεσιονιστές ζωγράφοι θέλησαν να αποτυπώσουν την άμεση εντύπωση (</a:t>
            </a:r>
            <a:r>
              <a:rPr lang="el-GR" i="1" baseline="0" dirty="0" err="1" smtClean="0">
                <a:solidFill>
                  <a:schemeClr val="tx1"/>
                </a:solidFill>
                <a:latin typeface="Times New Roman"/>
              </a:rPr>
              <a:t>impression</a:t>
            </a:r>
            <a:r>
              <a:rPr lang="el-GR" i="1" baseline="0" dirty="0" smtClean="0">
                <a:solidFill>
                  <a:schemeClr val="tx1"/>
                </a:solidFill>
                <a:latin typeface="Times New Roman"/>
              </a:rPr>
              <a:t>) που προκαλεί ένα αντικείμενο ή μια καθημερινή εικόνα.</a:t>
            </a:r>
            <a:endParaRPr lang="en-US" i="1" baseline="0" dirty="0" smtClean="0">
              <a:solidFill>
                <a:schemeClr val="tx1"/>
              </a:solidFill>
              <a:latin typeface="Times New Roman"/>
            </a:endParaRPr>
          </a:p>
        </p:txBody>
      </p:sp>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0e5c62c0a8f27b19fa0fb7358c18ed5_XL.jpg"/>
          <p:cNvPicPr>
            <a:picLocks noChangeAspect="1"/>
          </p:cNvPicPr>
          <p:nvPr/>
        </p:nvPicPr>
        <p:blipFill>
          <a:blip r:embed="rId2" cstate="print"/>
          <a:stretch>
            <a:fillRect/>
          </a:stretch>
        </p:blipFill>
        <p:spPr>
          <a:xfrm>
            <a:off x="467544" y="548680"/>
            <a:ext cx="4646290" cy="3479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2 - Εικόνα" descr="712px-Pierre-Auguste_Renoir_157.jpg"/>
          <p:cNvPicPr>
            <a:picLocks noChangeAspect="1"/>
          </p:cNvPicPr>
          <p:nvPr/>
        </p:nvPicPr>
        <p:blipFill>
          <a:blip r:embed="rId3" cstate="print"/>
          <a:stretch>
            <a:fillRect/>
          </a:stretch>
        </p:blipFill>
        <p:spPr>
          <a:xfrm>
            <a:off x="1259632" y="3595670"/>
            <a:ext cx="3528392" cy="2973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3 - Εικόνα" descr="857.jpg"/>
          <p:cNvPicPr>
            <a:picLocks noChangeAspect="1"/>
          </p:cNvPicPr>
          <p:nvPr/>
        </p:nvPicPr>
        <p:blipFill>
          <a:blip r:embed="rId4" cstate="print"/>
          <a:stretch>
            <a:fillRect/>
          </a:stretch>
        </p:blipFill>
        <p:spPr>
          <a:xfrm>
            <a:off x="5148064" y="1124744"/>
            <a:ext cx="3528392" cy="449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R="0" rtl="0"/>
            <a:r>
              <a:rPr lang="el-GR" b="1" baseline="0" dirty="0" smtClean="0">
                <a:solidFill>
                  <a:schemeClr val="tx1"/>
                </a:solidFill>
                <a:latin typeface="Times New Roman"/>
              </a:rPr>
              <a:t>Βιογραφία</a:t>
            </a:r>
          </a:p>
        </p:txBody>
      </p:sp>
      <p:sp>
        <p:nvSpPr>
          <p:cNvPr id="3" name="2 - Θέση κειμένου"/>
          <p:cNvSpPr>
            <a:spLocks noGrp="1"/>
          </p:cNvSpPr>
          <p:nvPr>
            <p:ph type="body" idx="1"/>
          </p:nvPr>
        </p:nvSpPr>
        <p:spPr/>
        <p:txBody>
          <a:bodyPr>
            <a:normAutofit/>
          </a:bodyPr>
          <a:lstStyle/>
          <a:p>
            <a:pPr indent="0" algn="just">
              <a:buNone/>
            </a:pPr>
            <a:r>
              <a:rPr lang="el-GR" sz="2700" i="1" dirty="0">
                <a:latin typeface="Times New Roman"/>
              </a:rPr>
              <a:t>Γεννήθηκε στην πόλη Λιμόζ της Γαλλίας, γιος του ράφτη </a:t>
            </a:r>
            <a:r>
              <a:rPr lang="el-GR" sz="2700" i="1" dirty="0" err="1">
                <a:latin typeface="Times New Roman"/>
              </a:rPr>
              <a:t>Λεονάρ</a:t>
            </a:r>
            <a:r>
              <a:rPr lang="el-GR" sz="2700" i="1" dirty="0">
                <a:latin typeface="Times New Roman"/>
              </a:rPr>
              <a:t> Ρενουάρ και της εργάτριας </a:t>
            </a:r>
            <a:r>
              <a:rPr lang="el-GR" sz="2700" i="1" dirty="0" err="1">
                <a:latin typeface="Times New Roman"/>
              </a:rPr>
              <a:t>Μαργκερίτ</a:t>
            </a:r>
            <a:r>
              <a:rPr lang="el-GR" sz="2700" i="1" dirty="0">
                <a:latin typeface="Times New Roman"/>
              </a:rPr>
              <a:t>. Σε ηλικία τριών ετών η οικογένειά του μετακόμισε στο Παρίσι όπου φοίτησε, στα επτά του χρόνια, σε καθολικό σχολείο. Τα βράδια παρακολουθούσε μαθήματα στη Σχολή Σχεδίου και Διακόσμησης. Προς το τέλος της χρονιάς επισκεπτόταν το ατελιέ των αδελφών </a:t>
            </a:r>
            <a:r>
              <a:rPr lang="el-GR" sz="2700" i="1" dirty="0" err="1">
                <a:latin typeface="Times New Roman"/>
              </a:rPr>
              <a:t>Λεβί</a:t>
            </a:r>
            <a:r>
              <a:rPr lang="el-GR" sz="2700" i="1" dirty="0">
                <a:latin typeface="Times New Roman"/>
              </a:rPr>
              <a:t>, που όμως λίγο αργότερα έκλεισε κι έτσι στράφηκε προς το ατελιέ του </a:t>
            </a:r>
            <a:r>
              <a:rPr lang="el-GR" sz="2700" i="1" dirty="0" err="1">
                <a:latin typeface="Times New Roman"/>
              </a:rPr>
              <a:t>Ζιλμπέρ</a:t>
            </a:r>
            <a:r>
              <a:rPr lang="el-GR" sz="2700" i="1" dirty="0">
                <a:latin typeface="Times New Roman"/>
              </a:rPr>
              <a:t>. Όταν μάζεψε λίγα χρήματα, έδωσε εξετάσεις στη Σχολή Καλών Τεχνών</a:t>
            </a:r>
          </a:p>
        </p:txBody>
      </p:sp>
    </p:spTree>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928.jpg"/>
          <p:cNvPicPr>
            <a:picLocks noChangeAspect="1"/>
          </p:cNvPicPr>
          <p:nvPr/>
        </p:nvPicPr>
        <p:blipFill>
          <a:blip r:embed="rId2" cstate="print"/>
          <a:stretch>
            <a:fillRect/>
          </a:stretch>
        </p:blipFill>
        <p:spPr>
          <a:xfrm rot="21074856">
            <a:off x="497638" y="398787"/>
            <a:ext cx="3900976" cy="38912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 Εικόνα" descr="renoir-madame_renoir.jpg"/>
          <p:cNvPicPr>
            <a:picLocks noChangeAspect="1"/>
          </p:cNvPicPr>
          <p:nvPr/>
        </p:nvPicPr>
        <p:blipFill>
          <a:blip r:embed="rId3" cstate="print"/>
          <a:srcRect t="12266" r="35239" b="41797"/>
          <a:stretch>
            <a:fillRect/>
          </a:stretch>
        </p:blipFill>
        <p:spPr>
          <a:xfrm>
            <a:off x="5004047" y="4221088"/>
            <a:ext cx="3986157" cy="22322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2 - Εικόνα" descr="bouquet-of-roses-2.jpg"/>
          <p:cNvPicPr>
            <a:picLocks noChangeAspect="1"/>
          </p:cNvPicPr>
          <p:nvPr/>
        </p:nvPicPr>
        <p:blipFill>
          <a:blip r:embed="rId4" cstate="print"/>
          <a:stretch>
            <a:fillRect/>
          </a:stretch>
        </p:blipFill>
        <p:spPr>
          <a:xfrm>
            <a:off x="2339752" y="3501008"/>
            <a:ext cx="2483636" cy="31887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1 - Εικόνα" descr="the-rose-garden-at-wargemont-1879.jpg"/>
          <p:cNvPicPr>
            <a:picLocks noChangeAspect="1"/>
          </p:cNvPicPr>
          <p:nvPr/>
        </p:nvPicPr>
        <p:blipFill>
          <a:blip r:embed="rId5" cstate="print"/>
          <a:stretch>
            <a:fillRect/>
          </a:stretch>
        </p:blipFill>
        <p:spPr>
          <a:xfrm>
            <a:off x="4572000" y="548680"/>
            <a:ext cx="4265390" cy="33756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pPr marR="0" rtl="0"/>
            <a:r>
              <a:rPr lang="el-GR" b="1" baseline="0" dirty="0" smtClean="0">
                <a:solidFill>
                  <a:schemeClr val="tx1"/>
                </a:solidFill>
                <a:latin typeface="Times New Roman"/>
              </a:rPr>
              <a:t>Το έργο του</a:t>
            </a:r>
          </a:p>
        </p:txBody>
      </p:sp>
      <p:sp>
        <p:nvSpPr>
          <p:cNvPr id="3" name="2 - Θέση κειμένου"/>
          <p:cNvSpPr>
            <a:spLocks noGrp="1"/>
          </p:cNvSpPr>
          <p:nvPr>
            <p:ph type="body" idx="1"/>
          </p:nvPr>
        </p:nvSpPr>
        <p:spPr>
          <a:xfrm>
            <a:off x="251520" y="980728"/>
            <a:ext cx="8445624" cy="5616624"/>
          </a:xfrm>
        </p:spPr>
        <p:txBody>
          <a:bodyPr>
            <a:noAutofit/>
          </a:bodyPr>
          <a:lstStyle/>
          <a:p>
            <a:pPr indent="0" algn="just">
              <a:buNone/>
            </a:pPr>
            <a:r>
              <a:rPr lang="el-GR" sz="2500" i="1" dirty="0">
                <a:latin typeface="Times New Roman"/>
              </a:rPr>
              <a:t>Το 1862 γράφτηκε στο ατελιέ των </a:t>
            </a:r>
            <a:r>
              <a:rPr lang="el-GR" sz="2500" i="1" dirty="0" err="1">
                <a:latin typeface="Times New Roman"/>
              </a:rPr>
              <a:t>Ερλ</a:t>
            </a:r>
            <a:r>
              <a:rPr lang="el-GR" sz="2500" i="1" dirty="0">
                <a:latin typeface="Times New Roman"/>
              </a:rPr>
              <a:t> </a:t>
            </a:r>
            <a:r>
              <a:rPr lang="el-GR" sz="2500" i="1" dirty="0" err="1">
                <a:latin typeface="Times New Roman"/>
              </a:rPr>
              <a:t>Σινιόλ</a:t>
            </a:r>
            <a:r>
              <a:rPr lang="el-GR" sz="2500" i="1" dirty="0">
                <a:latin typeface="Times New Roman"/>
              </a:rPr>
              <a:t> και </a:t>
            </a:r>
            <a:r>
              <a:rPr lang="el-GR" sz="2500" i="1" dirty="0" err="1">
                <a:latin typeface="Times New Roman"/>
              </a:rPr>
              <a:t>Μαρκ</a:t>
            </a:r>
            <a:r>
              <a:rPr lang="el-GR" sz="2500" i="1" dirty="0">
                <a:latin typeface="Times New Roman"/>
              </a:rPr>
              <a:t>-Σαρλ-</a:t>
            </a:r>
            <a:r>
              <a:rPr lang="el-GR" sz="2500" i="1" dirty="0" err="1">
                <a:latin typeface="Times New Roman"/>
              </a:rPr>
              <a:t>Γκαμπριέ</a:t>
            </a:r>
            <a:r>
              <a:rPr lang="el-GR" sz="2500" i="1" dirty="0">
                <a:latin typeface="Times New Roman"/>
              </a:rPr>
              <a:t>λ </a:t>
            </a:r>
            <a:r>
              <a:rPr lang="el-GR" sz="2500" i="1" dirty="0" err="1">
                <a:latin typeface="Times New Roman"/>
              </a:rPr>
              <a:t>Γκλαιρ</a:t>
            </a:r>
            <a:r>
              <a:rPr lang="el-GR" sz="2500" i="1" dirty="0">
                <a:latin typeface="Times New Roman"/>
              </a:rPr>
              <a:t>. Εκεί γνώρισε τους </a:t>
            </a:r>
            <a:r>
              <a:rPr lang="el-GR" sz="2500" i="1" dirty="0" err="1">
                <a:latin typeface="Times New Roman"/>
              </a:rPr>
              <a:t>Κλοντ</a:t>
            </a:r>
            <a:r>
              <a:rPr lang="el-GR" sz="2500" i="1" dirty="0">
                <a:latin typeface="Times New Roman"/>
              </a:rPr>
              <a:t> Μονέ, </a:t>
            </a:r>
            <a:r>
              <a:rPr lang="el-GR" sz="2500" i="1" dirty="0" err="1">
                <a:latin typeface="Times New Roman"/>
              </a:rPr>
              <a:t>Φρεντερίκ</a:t>
            </a:r>
            <a:r>
              <a:rPr lang="el-GR" sz="2500" i="1" dirty="0">
                <a:latin typeface="Times New Roman"/>
              </a:rPr>
              <a:t> </a:t>
            </a:r>
            <a:r>
              <a:rPr lang="el-GR" sz="2500" i="1" dirty="0" err="1">
                <a:latin typeface="Times New Roman"/>
              </a:rPr>
              <a:t>Μπαζίλ</a:t>
            </a:r>
            <a:r>
              <a:rPr lang="el-GR" sz="2500" i="1" dirty="0">
                <a:latin typeface="Times New Roman"/>
              </a:rPr>
              <a:t> και </a:t>
            </a:r>
            <a:r>
              <a:rPr lang="el-GR" sz="2500" i="1" dirty="0" err="1">
                <a:latin typeface="Times New Roman"/>
              </a:rPr>
              <a:t>Άλφρεντ</a:t>
            </a:r>
            <a:r>
              <a:rPr lang="el-GR" sz="2500" i="1" dirty="0">
                <a:latin typeface="Times New Roman"/>
              </a:rPr>
              <a:t> </a:t>
            </a:r>
            <a:r>
              <a:rPr lang="el-GR" sz="2500" i="1" dirty="0" err="1">
                <a:latin typeface="Times New Roman"/>
              </a:rPr>
              <a:t>Σίσλεϋ</a:t>
            </a:r>
            <a:r>
              <a:rPr lang="el-GR" sz="2500" i="1" dirty="0">
                <a:latin typeface="Times New Roman"/>
              </a:rPr>
              <a:t>. Την ίδια περίοδο, εξασφάλισε άδεια για να αντιγράφει έργα άλλων καλλιτεχνών στο Μουσείο του Λούβρου. Δύο χρόνια αργότερα, ο Ρενουάρ ξεκίνησε να εκθέτει έργα του, ωστόσο για αρκετά χρόνια δε γνώρισε σημαντική αναγνώριση. Μέχρι τον </a:t>
            </a:r>
            <a:r>
              <a:rPr lang="el-GR" sz="2500" i="1" dirty="0" err="1">
                <a:latin typeface="Times New Roman"/>
              </a:rPr>
              <a:t>Γαλλο</a:t>
            </a:r>
            <a:r>
              <a:rPr lang="el-GR" sz="2500" i="1" dirty="0">
                <a:latin typeface="Times New Roman"/>
              </a:rPr>
              <a:t>-Πρωσικό πόλεμο του 1870, γύριζε με ένα σακίδιο στον ώμο και έζησε πολύ φτωχικά. Το 1867 ένας πίνακάς του με τον τίτλο </a:t>
            </a:r>
            <a:r>
              <a:rPr lang="el-GR" sz="2500" i="1" dirty="0" err="1">
                <a:latin typeface="Times New Roman"/>
              </a:rPr>
              <a:t>Λιζ</a:t>
            </a:r>
            <a:r>
              <a:rPr lang="el-GR" sz="2500" i="1" dirty="0">
                <a:latin typeface="Times New Roman"/>
              </a:rPr>
              <a:t> (</a:t>
            </a:r>
            <a:r>
              <a:rPr lang="el-GR" sz="2500" i="1" dirty="0" err="1">
                <a:latin typeface="Times New Roman"/>
              </a:rPr>
              <a:t>Lise</a:t>
            </a:r>
            <a:r>
              <a:rPr lang="el-GR" sz="2500" i="1" dirty="0">
                <a:latin typeface="Times New Roman"/>
              </a:rPr>
              <a:t>) έγινε δεκτός στο Σαλόν του Παρισιού. Την περίοδο αυτή θεωρείται πως ο Ρενουάρ επηρεάστηκε σημαντικά από τον Κλωντ Μονέ, πλησιάζοντας ολοένα και περισσότερο προς τον ιμπρεσιονισμό. Κατά πολλούς το διάστημα 1870&amp;ndash1883 αποτελεί τη λεγόμενη ιμπρεσιονιστική περίοδο του Ρενουάρ.</a:t>
            </a:r>
          </a:p>
        </p:txBody>
      </p:sp>
    </p:spTree>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enoir-kores.jpg"/>
          <p:cNvPicPr>
            <a:picLocks noChangeAspect="1"/>
          </p:cNvPicPr>
          <p:nvPr/>
        </p:nvPicPr>
        <p:blipFill>
          <a:blip r:embed="rId2" cstate="print"/>
          <a:stretch>
            <a:fillRect/>
          </a:stretch>
        </p:blipFill>
        <p:spPr>
          <a:xfrm>
            <a:off x="179512" y="548680"/>
            <a:ext cx="4274820" cy="5661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 Εικόνα" descr="untitled.png"/>
          <p:cNvPicPr>
            <a:picLocks noChangeAspect="1"/>
          </p:cNvPicPr>
          <p:nvPr/>
        </p:nvPicPr>
        <p:blipFill>
          <a:blip r:embed="rId3" cstate="print"/>
          <a:stretch>
            <a:fillRect/>
          </a:stretch>
        </p:blipFill>
        <p:spPr>
          <a:xfrm>
            <a:off x="4644008" y="260648"/>
            <a:ext cx="4005064" cy="4005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2 - Εικόνα" descr="Pierre-Auguste_Renoir_146.jpg"/>
          <p:cNvPicPr>
            <a:picLocks noChangeAspect="1"/>
          </p:cNvPicPr>
          <p:nvPr/>
        </p:nvPicPr>
        <p:blipFill>
          <a:blip r:embed="rId4" cstate="print"/>
          <a:stretch>
            <a:fillRect/>
          </a:stretch>
        </p:blipFill>
        <p:spPr>
          <a:xfrm rot="20762130">
            <a:off x="4241529" y="2566865"/>
            <a:ext cx="2162728" cy="40906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4638"/>
            <a:ext cx="8229600" cy="4725998"/>
          </a:xfrm>
        </p:spPr>
        <p:txBody>
          <a:bodyPr/>
          <a:lstStyle/>
          <a:p>
            <a:r>
              <a:rPr lang="en-US" smtClean="0"/>
              <a:t>A1</a:t>
            </a:r>
            <a:br>
              <a:rPr lang="en-US" smtClean="0"/>
            </a:br>
            <a:r>
              <a:rPr lang="el-GR" dirty="0" smtClean="0"/>
              <a:t>Αγγελόπουλος   </a:t>
            </a:r>
            <a:r>
              <a:rPr lang="el-GR" dirty="0" err="1" smtClean="0"/>
              <a:t>Βασ</a:t>
            </a:r>
            <a:r>
              <a:rPr lang="el-GR" dirty="0" smtClean="0"/>
              <a:t>.</a:t>
            </a:r>
            <a:br>
              <a:rPr lang="el-GR" dirty="0" smtClean="0"/>
            </a:br>
            <a:r>
              <a:rPr lang="el-GR" dirty="0" err="1" smtClean="0"/>
              <a:t>Βάκρινος</a:t>
            </a:r>
            <a:r>
              <a:rPr lang="el-GR" dirty="0" smtClean="0"/>
              <a:t>            </a:t>
            </a:r>
            <a:r>
              <a:rPr lang="el-GR" dirty="0" err="1" smtClean="0"/>
              <a:t>Δημ</a:t>
            </a:r>
            <a:r>
              <a:rPr lang="el-GR" dirty="0" smtClean="0"/>
              <a:t>.</a:t>
            </a:r>
            <a:br>
              <a:rPr lang="el-GR" dirty="0" smtClean="0"/>
            </a:br>
            <a:r>
              <a:rPr lang="el-GR" dirty="0" err="1" smtClean="0"/>
              <a:t>Κοντέσης</a:t>
            </a:r>
            <a:r>
              <a:rPr lang="el-GR" dirty="0" smtClean="0"/>
              <a:t>             </a:t>
            </a:r>
            <a:r>
              <a:rPr lang="el-GR" dirty="0" err="1" smtClean="0"/>
              <a:t>Δημ</a:t>
            </a:r>
            <a:r>
              <a:rPr lang="el-GR" dirty="0" smtClean="0"/>
              <a:t>.</a:t>
            </a:r>
            <a:endParaRPr lang="el-GR" dirty="0"/>
          </a:p>
        </p:txBody>
      </p:sp>
    </p:spTree>
  </p:cSld>
  <p:clrMapOvr>
    <a:masterClrMapping/>
  </p:clrMapOvr>
  <p:transition spd="med">
    <p:spli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352</Words>
  <Application>Microsoft Office PowerPoint</Application>
  <PresentationFormat>Προβολή στην οθόνη (4:3)</PresentationFormat>
  <Paragraphs>10</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25 Φεβρουαρίου 1841 – 3 Δεκεμβρίου 1919   Γάλλος ζωγράφος και εκπρόσωπος του ιμπρεσιονισμού</vt:lpstr>
      <vt:lpstr>Ιμπρεσιονισμός</vt:lpstr>
      <vt:lpstr>Διαφάνεια 3</vt:lpstr>
      <vt:lpstr>Βιογραφία</vt:lpstr>
      <vt:lpstr>Διαφάνεια 5</vt:lpstr>
      <vt:lpstr>Το έργο του</vt:lpstr>
      <vt:lpstr>Διαφάνεια 7</vt:lpstr>
      <vt:lpstr>A1 Αγγελόπουλος   Βασ. Βάκρινος            Δημ. Κοντέσης             Δημ.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Πιερ Ωγκύστ Ρενουάρ</dc:title>
  <dc:creator>MICROLAB-PC6</dc:creator>
  <cp:lastModifiedBy>.</cp:lastModifiedBy>
  <cp:revision>5</cp:revision>
  <dcterms:created xsi:type="dcterms:W3CDTF">2015-11-04T17:24:45Z</dcterms:created>
  <dcterms:modified xsi:type="dcterms:W3CDTF">2016-01-26T20:31:42Z</dcterms:modified>
</cp:coreProperties>
</file>